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00" d="100"/>
          <a:sy n="100" d="100"/>
        </p:scale>
        <p:origin x="216" y="60"/>
      </p:cViewPr>
      <p:guideLst>
        <p:guide pos="2160" orient="horz"/>
        <p:guide pos="869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media3.sv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media4.svg"/><Relationship Id="rId5" Type="http://schemas.openxmlformats.org/officeDocument/2006/relationships/image" Target="../media/image8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media5.sv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/>
          <p:cNvSpPr/>
          <p:nvPr/>
        </p:nvSpPr>
        <p:spPr bwMode="auto"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0" i="0" u="none" strike="noStrike" cap="none" spc="0">
              <a:ln>
                <a:noFill/>
              </a:ln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12"/>
          <p:cNvPicPr>
            <a:picLocks noChangeAspect="1"/>
          </p:cNvPicPr>
          <p:nvPr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Custom Layout">
    <p:bg>
      <p:bgPr shadeToTitle="0"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 bwMode="auto"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12"/>
          <p:cNvPicPr>
            <a:picLocks noChangeAspect="1"/>
          </p:cNvPicPr>
          <p:nvPr userDrawn="1"/>
        </p:nvPicPr>
        <p:blipFill>
          <a:blip r:embed="rId2"/>
          <a:srcRect l="0" t="-62" r="3286" b="1"/>
          <a:stretch/>
        </p:blipFill>
        <p:spPr bwMode="auto"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91171" y="202346"/>
            <a:ext cx="2490823" cy="9143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405455" y="1480906"/>
            <a:ext cx="3859200" cy="385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14" name="Рисунок 12"/>
          <p:cNvPicPr>
            <a:picLocks noChangeAspect="1"/>
          </p:cNvPicPr>
          <p:nvPr/>
        </p:nvPicPr>
        <p:blipFill>
          <a:blip r:embed="rId2"/>
          <a:srcRect l="0" t="-62" r="17001" b="1"/>
          <a:stretch/>
        </p:blipFill>
        <p:spPr bwMode="auto"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2979" y="4487"/>
            <a:ext cx="816068" cy="8337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Текст">
    <p:bg>
      <p:bgPr shadeToTitle="0">
        <a:gradFill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 bwMode="auto">
          <a:xfrm>
            <a:off x="-2" y="1"/>
            <a:ext cx="12192004" cy="6879068"/>
            <a:chOff x="-2" y="806601"/>
            <a:chExt cx="12192004" cy="6072467"/>
          </a:xfrm>
        </p:grpSpPr>
        <p:pic>
          <p:nvPicPr>
            <p:cNvPr id="11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>
              <a:off x="3456321" y="806601"/>
              <a:ext cx="8735681" cy="6040867"/>
            </a:xfrm>
            <a:prstGeom prst="rect">
              <a:avLst/>
            </a:prstGeom>
          </p:spPr>
        </p:pic>
        <p:pic>
          <p:nvPicPr>
            <p:cNvPr id="14" name="Рисунок 12"/>
            <p:cNvPicPr>
              <a:picLocks noChangeAspect="1"/>
            </p:cNvPicPr>
            <p:nvPr/>
          </p:nvPicPr>
          <p:blipFill>
            <a:blip r:embed="rId2"/>
            <a:srcRect l="0" t="-62" r="17001" b="1"/>
            <a:stretch/>
          </p:blipFill>
          <p:spPr bwMode="auto">
            <a:xfrm flipH="1">
              <a:off x="-2" y="838201"/>
              <a:ext cx="8735683" cy="6040867"/>
            </a:xfrm>
            <a:prstGeom prst="rect">
              <a:avLst/>
            </a:prstGeom>
          </p:spPr>
        </p:pic>
      </p:grpSp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Graphic 8"/>
          <p:cNvPicPr>
            <a:picLocks noChangeAspect="1"/>
          </p:cNvPicPr>
          <p:nvPr/>
        </p:nvPicPr>
        <p:blipFill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15688" b="0"/>
          <a:stretch/>
        </p:blipFill>
        <p:spPr bwMode="auto"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0" r="24893" b="82953"/>
          <a:stretch/>
        </p:blipFill>
        <p:spPr bwMode="auto"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32345" t="0" r="0" b="88978"/>
          <a:stretch/>
        </p:blipFill>
        <p:spPr bwMode="auto"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72979" y="4487"/>
            <a:ext cx="816068" cy="8337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9448799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sp>
        <p:nvSpPr>
          <p:cNvPr id="14" name="Rectangle 13"/>
          <p:cNvSpPr/>
          <p:nvPr/>
        </p:nvSpPr>
        <p:spPr bwMode="auto"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700"/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 bwMode="auto">
          <a:xfrm>
            <a:off x="962025" y="5"/>
            <a:ext cx="10534651" cy="838198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2979" y="4487"/>
            <a:ext cx="816068" cy="83371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emf"/><Relationship Id="rId9" Type="http://schemas.openxmlformats.org/officeDocument/2006/relationships/oleObject" Target="../embeddings/oleObject1.bin"/><Relationship Id="rId10" Type="http://schemas.openxmlformats.org/officeDocument/2006/relationships/image" Target="../media/image2.emf"/><Relationship Id="rId11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8EF5CCD-AA0A-45D5-BB19-6C4B94655AD3}" type="slidenum">
              <a:rPr lang="ru-RU"/>
              <a:t/>
            </a:fld>
            <a:endParaRPr lang="ru-RU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9" imgW="0" imgH="0" progId="TCLayout.ActiveDocument.1">
              <p:embed/>
              <p:pic>
                <p:nvPicPr>
                  <p:cNvPr id="7" name=""/>
                  <p:cNvPicPr/>
                  <p:nvPr/>
                </p:nvPicPr>
                <p:blipFill>
                  <a:blip r:embed="rId8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p:oleObj name="oleObj" r:id="rId11" imgW="0" imgH="0" progId="TCLayout.ActiveDocument.1">
              <p:embed/>
              <p:pic>
                <p:nvPicPr>
                  <p:cNvPr id="8" name=""/>
                  <p:cNvPicPr/>
                  <p:nvPr/>
                </p:nvPicPr>
                <p:blipFill>
                  <a:blip r:embed="rId10"/>
                  <a:stretch/>
                </p:blipFill>
                <p:spPr bwMode="auto">
                  <a:xfrm>
                    <a:off x="1589" y="1589"/>
                    <a:ext cx="1587" cy="1587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332">
        <a:lnSpc>
          <a:spcPct val="90000"/>
        </a:lnSpc>
        <a:spcBef>
          <a:spcPts val="0"/>
        </a:spcBef>
        <a:buNone/>
        <a:defRPr sz="44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media6.sv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rosreestr.gov.ru/activity/okazanie-gosudarstvennykh-uslug/kadastrovyy-uchet-i-ili-registratsiya-prav-/stoimost-rekvizity-i-obraztsy-platezhnykh-dokumentov/." TargetMode="External"/><Relationship Id="rId3" Type="http://schemas.openxmlformats.org/officeDocument/2006/relationships/image" Target="../media/image12.png"/><Relationship Id="rId4" Type="http://schemas.openxmlformats.org/officeDocument/2006/relationships/image" Target="../media/media7.svg"/><Relationship Id="rId5" Type="http://schemas.openxmlformats.org/officeDocument/2006/relationships/image" Target="../media/image1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rosreestr.gov.ru/activity/okazanie-gosudarstvennykh-uslug/kadastrovyy-uchet-i-ili-registratsiya-prav-/poryadok-uplaty-i-razmery-gosposhliny/info-razmer-gosposhliny/" TargetMode="Externa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media8.sv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rosreestr.gov.ru/activity/okazanie-gosudarstvennykh-uslug/kadastrovyy-uchet-i-ili-registratsiya-prav-/stoimost-rekvizity-i-obraztsy-platezhnykh-dokumentov/." TargetMode="External"/><Relationship Id="rId3" Type="http://schemas.openxmlformats.org/officeDocument/2006/relationships/image" Target="../media/image1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media9.svg"/><Relationship Id="rId4" Type="http://schemas.openxmlformats.org/officeDocument/2006/relationships/image" Target="../media/image17.png"/><Relationship Id="rId5" Type="http://schemas.openxmlformats.org/officeDocument/2006/relationships/image" Target="../media/media10.sv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media11.sv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media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 flipH="0" flipV="0">
            <a:off x="971941" y="2348883"/>
            <a:ext cx="4920428" cy="1585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 sz="2000" b="1"/>
          </a:p>
          <a:p>
            <a:pPr algn="ctr">
              <a:defRPr/>
            </a:pPr>
            <a:r>
              <a:rPr lang="ru-RU" sz="2000" b="1"/>
              <a:t>Реквизиты для уплаты государственной пошлины, образцы заявлений о возврате </a:t>
            </a:r>
            <a:endParaRPr lang="ru-RU" sz="2000" b="1"/>
          </a:p>
        </p:txBody>
      </p:sp>
      <p:pic>
        <p:nvPicPr>
          <p:cNvPr id="1925126752" name="Graphic 8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flipH="0" flipV="0">
            <a:off x="8234768" y="2399007"/>
            <a:ext cx="2068819" cy="2197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Arial"/>
                <a:ea typeface="Arial"/>
                <a:cs typeface="Arial"/>
              </a:rPr>
              <a:t>Образцы заявлений о возврате излишне уплаченных (взысканных) платежей в бюджет</a:t>
            </a:r>
            <a:endParaRPr sz="1800"/>
          </a:p>
        </p:txBody>
      </p:sp>
      <p:sp>
        <p:nvSpPr>
          <p:cNvPr id="210647158" name="Google Shape;190;p2"/>
          <p:cNvSpPr/>
          <p:nvPr/>
        </p:nvSpPr>
        <p:spPr bwMode="auto">
          <a:xfrm flipH="0" flipV="0">
            <a:off x="1050758" y="1091213"/>
            <a:ext cx="10124154" cy="5406646"/>
          </a:xfrm>
          <a:prstGeom prst="roundRect">
            <a:avLst>
              <a:gd name="adj" fmla="val 5939"/>
            </a:avLst>
          </a:prstGeom>
          <a:solidFill>
            <a:schemeClr val="bg1"/>
          </a:solidFill>
          <a:ln w="12700" cap="flat" cmpd="sng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4" tIns="45699" rIns="91424" bIns="45699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0856513" name=""/>
          <p:cNvSpPr txBox="1"/>
          <p:nvPr/>
        </p:nvSpPr>
        <p:spPr bwMode="auto">
          <a:xfrm flipH="0" flipV="0">
            <a:off x="1571521" y="1340897"/>
            <a:ext cx="9319258" cy="294472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i="0" u="none">
                <a:latin typeface="PT Astra Serif"/>
                <a:ea typeface="PT Astra Serif"/>
                <a:cs typeface="PT Astra Serif"/>
              </a:rPr>
              <a:t>САЙТ РОСРЕЕСТРА: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https://rosreestr.gov.ru/</a:t>
            </a:r>
            <a:endParaRPr sz="1600" b="1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0" i="0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i="0" u="none">
                <a:latin typeface="PT Astra Serif"/>
                <a:ea typeface="PT Astra Serif"/>
                <a:cs typeface="PT Astra Serif"/>
              </a:rPr>
              <a:t>Образцы </a:t>
            </a:r>
            <a:r>
              <a:rPr sz="1600" b="1" i="0" u="none">
                <a:latin typeface="PT Astra Serif"/>
                <a:ea typeface="PT Astra Serif"/>
                <a:cs typeface="PT Astra Serif"/>
              </a:rPr>
              <a:t>заявлений </a:t>
            </a:r>
            <a:r>
              <a:rPr sz="1600" b="1" i="0" u="none">
                <a:latin typeface="PT Astra Serif"/>
                <a:ea typeface="PT Astra Serif"/>
                <a:cs typeface="PT Astra Serif"/>
              </a:rPr>
              <a:t>о возврате излишне уплаченных (взысканных) платежей в бюджет размещены на сайте Росреестра в региональной вкладке Управления по ссылке:</a:t>
            </a: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0" i="0" u="sng">
                <a:solidFill>
                  <a:srgbClr val="050505"/>
                </a:solidFill>
                <a:latin typeface="PT Astra Serif"/>
                <a:ea typeface="PT Astra Serif"/>
                <a:cs typeface="PT Astra Serif"/>
                <a:hlinkClick r:id="rId2" tooltip="https://rosreestr.gov.ru/activity/okazanie-gosudarstvennykh-uslug/kadastrovyy-uchet-i-ili-registratsiya-prav-/stoimost-rekvizity-i-obraztsy-platezhnykh-dokumentov/."/>
              </a:rPr>
              <a:t>https://rosreestr.gov.ru/activity/okazanie-gosudarstvennykh-uslug/kadastrovyy-uchet-i-ili-registratsiya-prav-/stoimost-rekvizity-i-obraztsy-platezhnykh-dokumentov/</a:t>
            </a:r>
            <a:r>
              <a:rPr sz="1600" b="0" i="0" u="sng">
                <a:solidFill>
                  <a:srgbClr val="050505"/>
                </a:solidFill>
                <a:latin typeface="PT Astra Serif"/>
                <a:ea typeface="PT Astra Serif"/>
                <a:cs typeface="PT Astra Serif"/>
                <a:hlinkClick r:id="rId2" tooltip="https://rosreestr.gov.ru/activity/okazanie-gosudarstvennykh-uslug/kadastrovyy-uchet-i-ili-registratsiya-prav-/stoimost-rekvizity-i-obraztsy-platezhnykh-dokumentov/."/>
              </a:rPr>
              <a:t>.</a:t>
            </a:r>
            <a:endParaRPr sz="1600">
              <a:solidFill>
                <a:srgbClr val="050505"/>
              </a:solidFill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0" i="0" u="none">
              <a:latin typeface="PT Astra Serif"/>
              <a:ea typeface="PT Astra Serif"/>
              <a:cs typeface="PT Astra Serif"/>
            </a:endParaRPr>
          </a:p>
          <a:p>
            <a:pPr algn="ctr">
              <a:defRPr/>
            </a:pPr>
            <a:r>
              <a:rPr sz="1600" b="0" u="none">
                <a:latin typeface="PT Astra Serif"/>
                <a:ea typeface="PT Astra Serif"/>
                <a:cs typeface="PT Astra Serif"/>
              </a:rPr>
              <a:t>	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ПУТЬ НА САЙТЕ РОСРЕЕСТРА: </a:t>
            </a:r>
            <a:endParaRPr sz="1600" b="1" u="none">
              <a:latin typeface="PT Astra Serif"/>
              <a:ea typeface="PT Astra Serif"/>
              <a:cs typeface="PT Astra Serif"/>
            </a:endParaRPr>
          </a:p>
          <a:p>
            <a:pPr algn="just"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Главная страница/ Деятельность/Государственные услуги и функции/Кадастровый учет и (или) регистрация прав/Реквизиты и образцы платежных документов (необходимо выбрать региональную вкладку «Иркутская область»)</a:t>
            </a:r>
            <a:r>
              <a:rPr sz="1600" b="0" u="none">
                <a:latin typeface="PT Astra Serif"/>
                <a:ea typeface="PT Astra Serif"/>
                <a:cs typeface="PT Astra Serif"/>
              </a:rPr>
              <a:t>.</a:t>
            </a:r>
            <a:endParaRPr sz="1600"/>
          </a:p>
        </p:txBody>
      </p:sp>
      <p:pic>
        <p:nvPicPr>
          <p:cNvPr id="421401205" name="Graphic 2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 flipH="0" flipV="0">
            <a:off x="3176321" y="1211204"/>
            <a:ext cx="695899" cy="626624"/>
          </a:xfrm>
          <a:prstGeom prst="rect">
            <a:avLst/>
          </a:prstGeom>
        </p:spPr>
      </p:pic>
      <p:pic>
        <p:nvPicPr>
          <p:cNvPr id="1054209621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2553276" y="4285625"/>
            <a:ext cx="7222354" cy="1906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98929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800"/>
              <a:t>Размеры государственной пошлины</a:t>
            </a:r>
            <a:endParaRPr sz="1800"/>
          </a:p>
        </p:txBody>
      </p:sp>
      <p:sp>
        <p:nvSpPr>
          <p:cNvPr id="497591805" name="Google Shape;190;p2"/>
          <p:cNvSpPr/>
          <p:nvPr/>
        </p:nvSpPr>
        <p:spPr bwMode="auto">
          <a:xfrm flipH="0" flipV="0">
            <a:off x="1050758" y="1091213"/>
            <a:ext cx="10124154" cy="5406646"/>
          </a:xfrm>
          <a:prstGeom prst="roundRect">
            <a:avLst>
              <a:gd name="adj" fmla="val 5939"/>
            </a:avLst>
          </a:prstGeom>
          <a:solidFill>
            <a:schemeClr val="bg1"/>
          </a:solidFill>
          <a:ln w="12700" cap="flat" cmpd="sng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4" tIns="45699" rIns="91424" bIns="45699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4722033" name=""/>
          <p:cNvSpPr txBox="1"/>
          <p:nvPr/>
        </p:nvSpPr>
        <p:spPr bwMode="auto">
          <a:xfrm flipH="0" flipV="0">
            <a:off x="1571521" y="1211204"/>
            <a:ext cx="9332578" cy="455102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/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САЙТ РОСРЕЕСТРА: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https://rosreestr.gov.ru/</a:t>
            </a:r>
            <a:endParaRPr lang="ru-RU" sz="16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На сайте Росреестра размещена таблица 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«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Размеры государственной пошлины за совершение регистрационных действий в соответствии с Налоговым кодексом Российской Федерации (если за совершение таких регистрационных действий статьей 333.35 Налогового кодекса Российской Федерации не установлены льготы 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по ее уплате)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»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 по ссылке: </a:t>
            </a:r>
            <a:endParaRPr sz="1600" b="0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400" b="0" u="none">
                <a:latin typeface="PT Astra Serif"/>
                <a:ea typeface="PT Astra Serif"/>
                <a:cs typeface="PT Astra Serif"/>
              </a:rPr>
              <a:t>	</a:t>
            </a:r>
            <a:r>
              <a:rPr sz="1400" b="1" u="sng">
                <a:latin typeface="PT Astra Serif"/>
                <a:ea typeface="PT Astra Serif"/>
                <a:cs typeface="PT Astra Serif"/>
                <a:hlinkClick r:id="rId2" tooltip="https://rosreestr.gov.ru/activity/okazanie-gosudarstvennykh-uslug/kadastrovyy-uchet-i-ili-registratsiya-prav-/poryadok-uplaty-i-razmery-gosposhliny/info-razmer-gosposhliny/"/>
              </a:rPr>
              <a:t>https://rosreestr.gov.ru/activity/okazanie-gosudarstvennykh-uslug/kadastrovyy-uchet-i-ili-registratsiya-prav-/poryadok-uplaty-i-razmery-gosposhliny/info-razmer-gosposhliny/</a:t>
            </a:r>
            <a:endParaRPr b="1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400" b="0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sz="1600" b="0" u="none">
                <a:latin typeface="PT Astra Serif"/>
                <a:ea typeface="PT Astra Serif"/>
                <a:cs typeface="PT Astra Serif"/>
              </a:rPr>
              <a:t>	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ПУТЬ НА САЙТЕ РОСРЕЕСТРА: </a:t>
            </a:r>
            <a:endParaRPr sz="1600" b="1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Главная страница/ Деятельность/Государственные услуги и функции/Кадастровый учет и (или) регистрация прав/Порядок уплаты и размеры госпошлины/Размер пошлины</a:t>
            </a:r>
            <a:r>
              <a:rPr sz="1400" b="1" u="none">
                <a:latin typeface="PT Astra Serif"/>
                <a:ea typeface="PT Astra Serif"/>
                <a:cs typeface="PT Astra Serif"/>
              </a:rPr>
              <a:t>.</a:t>
            </a: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1" i="0" u="none">
              <a:latin typeface="PT Astra Serif"/>
              <a:ea typeface="PT Astra Serif"/>
              <a:cs typeface="PT Astra Serif"/>
            </a:endParaRPr>
          </a:p>
        </p:txBody>
      </p:sp>
      <p:pic>
        <p:nvPicPr>
          <p:cNvPr id="2107421983" name="Graphic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000618" y="1524516"/>
            <a:ext cx="695899" cy="626624"/>
          </a:xfrm>
          <a:prstGeom prst="rect">
            <a:avLst/>
          </a:prstGeom>
        </p:spPr>
      </p:pic>
      <p:pic>
        <p:nvPicPr>
          <p:cNvPr id="1427954630" name="Graphic 8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5758597" y="5385975"/>
            <a:ext cx="708475" cy="752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br>
              <a:rPr lang="ru-RU" sz="2400" b="1" i="0" u="none" strike="noStrike" cap="none" spc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000" b="1" i="0" u="none" strike="noStrike" cap="none" spc="0">
                <a:solidFill>
                  <a:schemeClr val="tx2"/>
                </a:solidFill>
                <a:latin typeface="Arial"/>
                <a:ea typeface="Arial"/>
                <a:cs typeface="Arial"/>
              </a:rPr>
              <a:t>Размеры государственной пошлины</a:t>
            </a:r>
            <a:endParaRPr sz="2000"/>
          </a:p>
          <a:p>
            <a:pPr>
              <a:defRPr/>
            </a:pPr>
            <a:endParaRPr/>
          </a:p>
        </p:txBody>
      </p:sp>
      <p:pic>
        <p:nvPicPr>
          <p:cNvPr id="178854885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22888" y="838203"/>
            <a:ext cx="11354248" cy="534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789861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800"/>
              <a:t>Реквизиты для уплаты государственной пошлины</a:t>
            </a:r>
            <a:endParaRPr sz="1800"/>
          </a:p>
        </p:txBody>
      </p:sp>
      <p:sp>
        <p:nvSpPr>
          <p:cNvPr id="698575962" name="Google Shape;190;p2"/>
          <p:cNvSpPr/>
          <p:nvPr/>
        </p:nvSpPr>
        <p:spPr bwMode="auto">
          <a:xfrm flipH="0" flipV="0">
            <a:off x="1050758" y="1091213"/>
            <a:ext cx="10124154" cy="5406646"/>
          </a:xfrm>
          <a:prstGeom prst="roundRect">
            <a:avLst>
              <a:gd name="adj" fmla="val 5939"/>
            </a:avLst>
          </a:prstGeom>
          <a:solidFill>
            <a:schemeClr val="bg1"/>
          </a:solidFill>
          <a:ln w="12700" cap="flat" cmpd="sng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4" tIns="45699" rIns="91424" bIns="45699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903110" name=""/>
          <p:cNvSpPr txBox="1"/>
          <p:nvPr/>
        </p:nvSpPr>
        <p:spPr bwMode="auto">
          <a:xfrm flipH="0" flipV="0">
            <a:off x="1571521" y="1211204"/>
            <a:ext cx="9337978" cy="441691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 i="0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САЙТ РОСРЕЕСТРА: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https://rosreestr.gov.ru/</a:t>
            </a:r>
            <a:endParaRPr sz="1600" b="1"/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600" b="1">
              <a:solidFill>
                <a:schemeClr val="accent1"/>
              </a:solidFill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Реквизиты и образцы платежных документов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 Управления Росреестра по Иркутской области размещены на сайте Росреестра по ссылке 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(необходимо выбрать региональную вкладку «Иркутская область»)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:</a:t>
            </a:r>
            <a:endParaRPr sz="1600" b="1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 </a:t>
            </a:r>
            <a:r>
              <a:rPr sz="1600" b="1" u="sng">
                <a:latin typeface="PT Astra Serif"/>
                <a:ea typeface="PT Astra Serif"/>
                <a:cs typeface="PT Astra Serif"/>
                <a:hlinkClick r:id="rId2" tooltip="https://rosreestr.gov.ru/activity/okazanie-gosudarstvennykh-uslug/kadastrovyy-uchet-i-ili-registratsiya-prav-/stoimost-rekvizity-i-obraztsy-platezhnykh-dokumentov/."/>
              </a:rPr>
              <a:t>https://rosreestr.gov.ru/activity/okazanie-gosudarstvennykh-uslug/kadastrovyy-uchet-i-ili-registratsiya-prav-/stoimost-rekvizity-i-obraztsy-platezhnykh-dokumentov/</a:t>
            </a:r>
            <a:r>
              <a:rPr sz="1600" b="1" u="sng">
                <a:latin typeface="PT Astra Serif"/>
                <a:ea typeface="PT Astra Serif"/>
                <a:cs typeface="PT Astra Serif"/>
                <a:hlinkClick r:id="rId2" tooltip="https://rosreestr.gov.ru/activity/okazanie-gosudarstvennykh-uslug/kadastrovyy-uchet-i-ili-registratsiya-prav-/stoimost-rekvizity-i-obraztsy-platezhnykh-dokumentov/."/>
              </a:rPr>
              <a:t>.</a:t>
            </a:r>
            <a:endParaRPr sz="1600" b="1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1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PT Astra Serif"/>
                <a:ea typeface="PT Astra Serif"/>
                <a:cs typeface="PT Astra Serif"/>
              </a:rPr>
              <a:t>ПУТЬ НА САЙТЕ РОСРЕЕСТРА: </a:t>
            </a:r>
            <a:endParaRPr sz="1400" b="1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1400" b="1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Главная страница/ Деятельность/Государственные услуги и функции/Кадастровый учет и (или) регистрация прав/Реквизиты и образцы платежных документов (необходимо выбрать региональную вкладку «Иркутская область»).</a:t>
            </a:r>
            <a:endParaRPr sz="1600" b="1"/>
          </a:p>
        </p:txBody>
      </p:sp>
      <p:pic>
        <p:nvPicPr>
          <p:cNvPr id="1298955874" name="Graphic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000618" y="1524516"/>
            <a:ext cx="695899" cy="626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Google Shape;190;p2"/>
          <p:cNvSpPr/>
          <p:nvPr/>
        </p:nvSpPr>
        <p:spPr bwMode="auto">
          <a:xfrm flipH="0" flipV="0">
            <a:off x="1462062" y="1142052"/>
            <a:ext cx="10472571" cy="5368238"/>
          </a:xfrm>
          <a:prstGeom prst="roundRect">
            <a:avLst>
              <a:gd name="adj" fmla="val 5939"/>
            </a:avLst>
          </a:prstGeom>
          <a:solidFill>
            <a:schemeClr val="bg1"/>
          </a:solidFill>
          <a:ln w="12700" cap="flat" cmpd="sng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4" tIns="45699" rIns="91424" bIns="45699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uk-UA" sz="1800"/>
              <a:t>ВНИМАНИЕ! КОДЫ БЮДЖЕТНОЙ КЛАССИФИКАЦИИ</a:t>
            </a:r>
            <a:endParaRPr sz="1800"/>
          </a:p>
        </p:txBody>
      </p:sp>
      <p:pic>
        <p:nvPicPr>
          <p:cNvPr id="1613898202" name="Graphic 8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flipH="0" flipV="0">
            <a:off x="205797" y="3742943"/>
            <a:ext cx="1053520" cy="1328643"/>
          </a:xfrm>
          <a:prstGeom prst="rect">
            <a:avLst/>
          </a:prstGeom>
        </p:spPr>
      </p:pic>
      <p:sp>
        <p:nvSpPr>
          <p:cNvPr id="777048578" name=""/>
          <p:cNvSpPr txBox="1"/>
          <p:nvPr/>
        </p:nvSpPr>
        <p:spPr bwMode="auto">
          <a:xfrm flipH="0" flipV="0">
            <a:off x="1924441" y="1257669"/>
            <a:ext cx="9573674" cy="488630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2000" b="1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r>
              <a:rPr sz="2000" b="1" u="none">
                <a:latin typeface="PT Astra Serif"/>
                <a:ea typeface="PT Astra Serif"/>
                <a:cs typeface="PT Astra Serif"/>
              </a:rPr>
              <a:t>ОБРАЩАЕМ ВНИМАНИЕ!</a:t>
            </a:r>
            <a:endParaRPr sz="2000" b="1" u="none">
              <a:latin typeface="PT Astra Serif"/>
              <a:ea typeface="PT Astra Serif"/>
              <a:cs typeface="PT Astra Serif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  <a:defRPr/>
            </a:pPr>
            <a:endParaRPr sz="2000" b="1" u="none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800" b="1" u="none">
                <a:latin typeface="PT Astra Serif"/>
                <a:ea typeface="PT Astra Serif"/>
                <a:cs typeface="PT Astra Serif"/>
              </a:rPr>
              <a:t>Для уплаты государственной пошлины за государственный кадастровый учет и (или) государственную регистрацию прав на недвижимость при подаче заявления в Управление </a:t>
            </a:r>
            <a:r>
              <a:rPr sz="1800" b="1" u="none">
                <a:latin typeface="PT Astra Serif"/>
                <a:ea typeface="PT Astra Serif"/>
                <a:cs typeface="PT Astra Serif"/>
              </a:rPr>
              <a:t>через личный кабинет на ЕПГУ, в личном кабинете на сайте Росреестра</a:t>
            </a:r>
            <a:r>
              <a:rPr sz="1800" b="1" u="none">
                <a:latin typeface="PT Astra Serif"/>
                <a:ea typeface="PT Astra Serif"/>
                <a:cs typeface="PT Astra Serif"/>
              </a:rPr>
              <a:t>, используются </a:t>
            </a:r>
            <a:r>
              <a:rPr sz="1800" b="1" i="1" u="none">
                <a:latin typeface="PT Astra Serif"/>
                <a:ea typeface="PT Astra Serif"/>
                <a:cs typeface="PT Astra Serif"/>
              </a:rPr>
              <a:t>следующие коды бюджетной классификации (КБК): </a:t>
            </a:r>
            <a:endParaRPr sz="1800" b="1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 b="1" i="1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3211080</a:t>
            </a:r>
            <a:r>
              <a:rPr sz="2000" b="1" u="none">
                <a:latin typeface="PT Astra Serif"/>
                <a:ea typeface="PT Astra Serif"/>
                <a:cs typeface="PT Astra Serif"/>
              </a:rPr>
              <a:t>702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011000110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 </a:t>
            </a:r>
            <a:r>
              <a:rPr sz="1600" b="0" u="none">
                <a:latin typeface="PT Astra Serif"/>
                <a:ea typeface="PT Astra Serif"/>
                <a:cs typeface="PT Astra Serif"/>
              </a:rPr>
              <a:t>- государственная пошлина за государственную регистрацию прав, ограничений (обременений) прав на недвижимое имущество и сделок с ним;</a:t>
            </a:r>
            <a:endParaRPr sz="1600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3211080</a:t>
            </a:r>
            <a:r>
              <a:rPr sz="2000" b="1" u="none">
                <a:latin typeface="PT Astra Serif"/>
                <a:ea typeface="PT Astra Serif"/>
                <a:cs typeface="PT Astra Serif"/>
              </a:rPr>
              <a:t>755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011000110</a:t>
            </a:r>
            <a:r>
              <a:rPr sz="1600" b="0" u="none">
                <a:latin typeface="PT Astra Serif"/>
                <a:ea typeface="PT Astra Serif"/>
                <a:cs typeface="PT Astra Serif"/>
              </a:rPr>
              <a:t> - государственная пошлина за государственный кадастровый учет;</a:t>
            </a:r>
            <a:endParaRPr sz="1600"/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600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sz="1600" b="1" u="none">
                <a:latin typeface="PT Astra Serif"/>
                <a:ea typeface="PT Astra Serif"/>
                <a:cs typeface="PT Astra Serif"/>
              </a:rPr>
              <a:t>3211080</a:t>
            </a:r>
            <a:r>
              <a:rPr sz="2000" b="1" u="none">
                <a:latin typeface="PT Astra Serif"/>
                <a:ea typeface="PT Astra Serif"/>
                <a:cs typeface="PT Astra Serif"/>
              </a:rPr>
              <a:t>756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</a:t>
            </a:r>
            <a:r>
              <a:rPr sz="1600" b="1" u="none">
                <a:latin typeface="PT Astra Serif"/>
                <a:ea typeface="PT Astra Serif"/>
                <a:cs typeface="PT Astra Serif"/>
              </a:rPr>
              <a:t>011000110</a:t>
            </a:r>
            <a:r>
              <a:rPr sz="1600" b="0" u="none">
                <a:latin typeface="PT Astra Serif"/>
                <a:ea typeface="PT Astra Serif"/>
                <a:cs typeface="PT Astra Serif"/>
              </a:rPr>
              <a:t> - государственная пошлина за осуществляемые одновременно государственный кадастровый учет и государственную регистрацию прав (единая процедура).</a:t>
            </a:r>
            <a:endParaRPr sz="1600" b="1" i="1">
              <a:latin typeface="PT Astra Serif"/>
              <a:ea typeface="PT Astra Serif"/>
              <a:cs typeface="PT Astra Serif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endParaRPr sz="1400">
              <a:latin typeface="PT Astra Serif"/>
              <a:ea typeface="PT Astra Serif"/>
              <a:cs typeface="PT Astra Serif"/>
            </a:endParaRPr>
          </a:p>
        </p:txBody>
      </p:sp>
      <p:pic>
        <p:nvPicPr>
          <p:cNvPr id="742258924" name="Graphic 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8593381" y="1384966"/>
            <a:ext cx="611245" cy="7256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190;p2"/>
          <p:cNvSpPr/>
          <p:nvPr/>
        </p:nvSpPr>
        <p:spPr bwMode="auto">
          <a:xfrm>
            <a:off x="1379538" y="1063437"/>
            <a:ext cx="10117137" cy="5148000"/>
          </a:xfrm>
          <a:prstGeom prst="roundRect">
            <a:avLst>
              <a:gd name="adj" fmla="val 4808"/>
            </a:avLst>
          </a:prstGeom>
          <a:solidFill>
            <a:schemeClr val="bg1"/>
          </a:solidFill>
          <a:ln w="12700" cap="flat" cmpd="sng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uk-UA"/>
              <a:t>Реквизиты Управления Росреестра по Иркутской области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 flipH="0" flipV="0">
            <a:off x="1581120" y="1314697"/>
            <a:ext cx="9787972" cy="477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Получатель: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УФК по Иркутской области (Управление Федеральной службы государственной регистрации, кадастра и картографии по Иркутской области)</a:t>
            </a:r>
            <a:endParaRPr sz="16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ИНН: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3808114653</a:t>
            </a:r>
            <a:endParaRPr sz="16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КПП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381201001</a:t>
            </a:r>
            <a:endParaRPr sz="16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ОКТМО: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25701000</a:t>
            </a:r>
            <a:endParaRPr sz="1600" b="1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Банк получателя: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ОКЦ № 4 Сибирского ГУ Банка России// УФК по Иркутской области г.Иркутск</a:t>
            </a:r>
            <a:endParaRPr sz="16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БИК Банка получателя: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012520101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Номер банковского счета (ЕКС)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40102810145370000026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Номер казначейского счета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03100643000000013400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КБК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3211080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702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001100011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Назначение платежа:	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Государственная пошлина за государственную регистрацию прав 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</a:t>
            </a:r>
            <a:endParaRPr sz="1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КБК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3211080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755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0011000110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Назначение платежа: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Государственная пошлина за государственный кадастровый учет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КБК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3211080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756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0011000110</a:t>
            </a:r>
            <a:endParaRPr sz="16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Назначение платежа: 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Государственная пошлина за осуществляемые одновременно государственный кадастровый учет и государственную регистрацию прав</a:t>
            </a:r>
            <a:endParaRPr sz="1600" b="0"/>
          </a:p>
        </p:txBody>
      </p:sp>
      <p:pic>
        <p:nvPicPr>
          <p:cNvPr id="882907994" name="Graphic 1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396093" y="1314697"/>
            <a:ext cx="684304" cy="777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 bwMode="auto">
          <a:xfrm>
            <a:off x="10377569" y="6212672"/>
            <a:ext cx="483891" cy="3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50" b="0" i="0" u="none" strike="noStrike" cap="none">
              <a:solidFill>
                <a:srgbClr val="57575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30872" y="2551836"/>
            <a:ext cx="5021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i="0" u="none" strike="noStrike" cap="none" spc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rPr>
              <a:t>Благодарим </a:t>
            </a:r>
            <a:endParaRPr/>
          </a:p>
          <a:p>
            <a:pPr>
              <a:defRPr/>
            </a:pP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за </a:t>
            </a:r>
            <a:r>
              <a:rPr lang="ru-RU" sz="3600" b="1">
                <a:solidFill>
                  <a:schemeClr val="bg2"/>
                </a:solidFill>
                <a:latin typeface="Arial"/>
                <a:cs typeface="Arial"/>
              </a:rPr>
              <a:t>внимание!</a:t>
            </a:r>
            <a:endParaRPr lang="ru-RU" sz="2800">
              <a:solidFill>
                <a:schemeClr val="bg2"/>
              </a:solidFill>
            </a:endParaRPr>
          </a:p>
        </p:txBody>
      </p:sp>
      <p:pic>
        <p:nvPicPr>
          <p:cNvPr id="1745110891" name="Graphic 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flipH="0" flipV="0">
            <a:off x="8259028" y="2225927"/>
            <a:ext cx="1916300" cy="2059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25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Р7-Офис/2024.3.1.523</Application>
  <DocSecurity>0</DocSecurity>
  <PresentationFormat>Широкоэкранный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dddddd</dc:creator>
  <cp:keywords/>
  <dc:description/>
  <dc:identifier/>
  <dc:language/>
  <cp:lastModifiedBy/>
  <cp:revision>14</cp:revision>
  <dcterms:created xsi:type="dcterms:W3CDTF">2023-04-06T16:06:08Z</dcterms:created>
  <dcterms:modified xsi:type="dcterms:W3CDTF">2025-11-26T04:15:28Z</dcterms:modified>
  <cp:category/>
  <cp:contentStatus/>
  <cp:version/>
</cp:coreProperties>
</file>